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4" r:id="rId6"/>
    <p:sldId id="265" r:id="rId7"/>
    <p:sldId id="260" r:id="rId8"/>
    <p:sldId id="261" r:id="rId9"/>
    <p:sldId id="262" r:id="rId10"/>
    <p:sldId id="263"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6"/>
    <p:restoredTop sz="96327"/>
  </p:normalViewPr>
  <p:slideViewPr>
    <p:cSldViewPr snapToGrid="0" snapToObjects="1">
      <p:cViewPr varScale="1">
        <p:scale>
          <a:sx n="165" d="100"/>
          <a:sy n="165" d="100"/>
        </p:scale>
        <p:origin x="14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10/02/2021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10/02/2021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10/02/2021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10/02/2021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dirty="0"/>
              <a:t>Click icon to add picture</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10/02/2021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9"/>
            <a:ext cx="5018701" cy="3170099"/>
            <a:chOff x="2149311" y="3497513"/>
            <a:chExt cx="3321303" cy="2318111"/>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2318111"/>
            </a:xfrm>
            <a:prstGeom prst="rect">
              <a:avLst/>
            </a:prstGeom>
            <a:noFill/>
          </p:spPr>
          <p:txBody>
            <a:bodyPr wrap="square" rtlCol="0">
              <a:spAutoFit/>
            </a:bodyPr>
            <a:lstStyle/>
            <a:p>
              <a:r>
                <a:rPr lang="en-NL" sz="10000" dirty="0">
                  <a:solidFill>
                    <a:schemeClr val="bg1"/>
                  </a:solidFill>
                  <a:latin typeface="Marvel" pitchFamily="2" charset="0"/>
                </a:rPr>
                <a:t>UITKOMSTEN</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269043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dirty="0">
                  <a:solidFill>
                    <a:schemeClr val="bg1"/>
                  </a:solidFill>
                  <a:latin typeface="Marvel" pitchFamily="2" charset="0"/>
                </a:rPr>
                <a:t>METEN</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Feature </a:t>
              </a:r>
            </a:p>
            <a:p>
              <a:pPr algn="ctr"/>
              <a:r>
                <a:rPr lang="en-NL" sz="5000" b="1">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 </a:t>
              </a:r>
            </a:p>
            <a:p>
              <a:pPr algn="ctr"/>
              <a:r>
                <a:rPr lang="en-NL" sz="5000" b="1">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Installed </a:t>
              </a:r>
            </a:p>
            <a:p>
              <a:pPr algn="ctr"/>
              <a:r>
                <a:rPr lang="en-NL" sz="5000" b="1">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17865"/>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47337"/>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255435"/>
            <a:ext cx="3305328" cy="2169825"/>
          </a:xfrm>
          <a:prstGeom prst="rect">
            <a:avLst/>
          </a:prstGeom>
        </p:spPr>
        <p:txBody>
          <a:bodyPr wrap="square">
            <a:spAutoFit/>
          </a:bodyPr>
          <a:lstStyle/>
          <a:p>
            <a:pPr algn="ctr"/>
            <a:r>
              <a:rPr lang="nl-NL" sz="900" b="1" dirty="0">
                <a:solidFill>
                  <a:schemeClr val="bg1"/>
                </a:solidFill>
                <a:latin typeface="Ubuntu Light" panose="020B0304030602030204" pitchFamily="34" charset="0"/>
              </a:rPr>
              <a:t>Scrum Facilitators</a:t>
            </a:r>
            <a:r>
              <a:rPr lang="nl-NL" sz="900" dirty="0">
                <a:solidFill>
                  <a:schemeClr val="bg1"/>
                </a:solidFill>
                <a:latin typeface="Ubuntu Light" panose="020B0304030602030204" pitchFamily="34" charset="0"/>
              </a:rPr>
              <a:t> is een Nederlandse trainingsorganisatie met de missie om van professionals geweldige Scrum facilitators te helpen maken. Een Scrum Facilitator kan Scrum Master, Product </a:t>
            </a:r>
            <a:r>
              <a:rPr lang="nl-NL" sz="900" dirty="0" err="1">
                <a:solidFill>
                  <a:schemeClr val="bg1"/>
                </a:solidFill>
                <a:latin typeface="Ubuntu Light" panose="020B0304030602030204" pitchFamily="34" charset="0"/>
              </a:rPr>
              <a:t>Owner</a:t>
            </a:r>
            <a:r>
              <a:rPr lang="nl-NL" sz="900" dirty="0">
                <a:solidFill>
                  <a:schemeClr val="bg1"/>
                </a:solidFill>
                <a:latin typeface="Ubuntu Light" panose="020B0304030602030204" pitchFamily="34" charset="0"/>
              </a:rPr>
              <a:t>, teamlid of leider zijn. Geweldige Scrum Facilitators begrijpen de Scrum waarden en principes en gebruiken deze om Scrum op effectieve wijze te implementeren met hun teams en organisaties.</a:t>
            </a:r>
          </a:p>
          <a:p>
            <a:pPr algn="ctr"/>
            <a:endParaRPr lang="nl-NL" sz="900" dirty="0">
              <a:solidFill>
                <a:schemeClr val="bg1"/>
              </a:solidFill>
              <a:latin typeface="Ubuntu Light" panose="020B0304030602030204" pitchFamily="34" charset="0"/>
            </a:endParaRPr>
          </a:p>
          <a:p>
            <a:pPr algn="ctr"/>
            <a:r>
              <a:rPr lang="nl-NL" sz="900" b="1" dirty="0">
                <a:solidFill>
                  <a:schemeClr val="bg1"/>
                </a:solidFill>
                <a:latin typeface="Ubuntu Light" panose="020B0304030602030204" pitchFamily="34" charset="0"/>
              </a:rPr>
              <a:t>Scrum Facilitators is partner van </a:t>
            </a:r>
            <a:r>
              <a:rPr lang="nl-NL" sz="900" b="1" dirty="0" err="1">
                <a:solidFill>
                  <a:schemeClr val="bg1"/>
                </a:solidFill>
                <a:latin typeface="Ubuntu Light" panose="020B0304030602030204" pitchFamily="34" charset="0"/>
              </a:rPr>
              <a:t>Scrum.org</a:t>
            </a:r>
            <a:r>
              <a:rPr lang="nl-NL" sz="900" dirty="0">
                <a:solidFill>
                  <a:schemeClr val="bg1"/>
                </a:solidFill>
                <a:latin typeface="Ubuntu Light" panose="020B0304030602030204" pitchFamily="34" charset="0"/>
              </a:rPr>
              <a:t>. Onze trainingen zijn geaccrediteerd, altijd up-to-date, leuk, maximaal interactief EN altijd gefaciliteerd door twee trainers, zodat je leerdoelen maximaal bereikt worden. Onze trainers zijn </a:t>
            </a:r>
            <a:r>
              <a:rPr lang="nl-NL" sz="900" b="1" dirty="0">
                <a:solidFill>
                  <a:schemeClr val="bg1"/>
                </a:solidFill>
                <a:latin typeface="Ubuntu Light" panose="020B0304030602030204" pitchFamily="34" charset="0"/>
              </a:rPr>
              <a:t>doorwinterde experts</a:t>
            </a:r>
            <a:r>
              <a:rPr lang="nl-NL" sz="900" dirty="0">
                <a:solidFill>
                  <a:schemeClr val="bg1"/>
                </a:solidFill>
                <a:latin typeface="Ubuntu Light" panose="020B0304030602030204" pitchFamily="34" charset="0"/>
              </a:rPr>
              <a:t> en </a:t>
            </a:r>
            <a:r>
              <a:rPr lang="nl-NL" sz="900" b="1" dirty="0" err="1">
                <a:solidFill>
                  <a:schemeClr val="bg1"/>
                </a:solidFill>
                <a:latin typeface="Ubuntu Light" panose="020B0304030602030204" pitchFamily="34" charset="0"/>
              </a:rPr>
              <a:t>Scrum.org</a:t>
            </a:r>
            <a:r>
              <a:rPr lang="nl-NL" sz="900" b="1" dirty="0">
                <a:solidFill>
                  <a:schemeClr val="bg1"/>
                </a:solidFill>
                <a:latin typeface="Ubuntu Light" panose="020B0304030602030204" pitchFamily="34" charset="0"/>
              </a:rPr>
              <a:t> gecertificeerde </a:t>
            </a:r>
            <a:r>
              <a:rPr lang="nl-NL" sz="900" dirty="0">
                <a:solidFill>
                  <a:schemeClr val="bg1"/>
                </a:solidFill>
                <a:latin typeface="Ubuntu Light" panose="020B0304030602030204" pitchFamily="34" charset="0"/>
              </a:rPr>
              <a:t>Professional Scrum Trainers met flinke praktijkervaring in verschillende contexten.</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70482" y="729912"/>
            <a:ext cx="3419801" cy="1061829"/>
          </a:xfrm>
          <a:prstGeom prst="rect">
            <a:avLst/>
          </a:prstGeom>
          <a:noFill/>
        </p:spPr>
        <p:txBody>
          <a:bodyPr wrap="square" rtlCol="0">
            <a:spAutoFit/>
          </a:bodyPr>
          <a:lstStyle/>
          <a:p>
            <a:pPr algn="ctr"/>
            <a:r>
              <a:rPr lang="nl-NL" sz="900" dirty="0">
                <a:solidFill>
                  <a:schemeClr val="bg1"/>
                </a:solidFill>
                <a:latin typeface="Ubuntu" panose="020B0504030602030204" pitchFamily="34" charset="0"/>
              </a:rPr>
              <a:t>Dit spel is gebaseerd op het </a:t>
            </a:r>
            <a:r>
              <a:rPr lang="nl-NL" sz="900" dirty="0" err="1">
                <a:solidFill>
                  <a:schemeClr val="bg1"/>
                </a:solidFill>
                <a:latin typeface="Ubuntu" panose="020B0504030602030204" pitchFamily="34" charset="0"/>
              </a:rPr>
              <a:t>Evidence-Based</a:t>
            </a:r>
            <a:r>
              <a:rPr lang="nl-NL" sz="900" dirty="0">
                <a:solidFill>
                  <a:schemeClr val="bg1"/>
                </a:solidFill>
                <a:latin typeface="Ubuntu" panose="020B0504030602030204" pitchFamily="34" charset="0"/>
              </a:rPr>
              <a:t> Management (EBM)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van </a:t>
            </a:r>
            <a:r>
              <a:rPr lang="nl-NL" sz="900" dirty="0" err="1">
                <a:solidFill>
                  <a:schemeClr val="bg1"/>
                </a:solidFill>
                <a:latin typeface="Ubuntu" panose="020B0504030602030204" pitchFamily="34" charset="0"/>
              </a:rPr>
              <a:t>Scrum.org</a:t>
            </a:r>
            <a:r>
              <a:rPr lang="nl-NL" sz="900" dirty="0">
                <a:solidFill>
                  <a:schemeClr val="bg1"/>
                </a:solidFill>
                <a:latin typeface="Ubuntu" panose="020B0504030602030204" pitchFamily="34" charset="0"/>
              </a:rPr>
              <a:t>. EBM is een empirisch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waarmee organisaties kunnen meten wat de (ogenschijnlijke) Productwaarde is, zowel als hoe effectief een Product ontwikkeld en geleverd wordt. De metingen kunnen worden geïnspecteerd om de Productwaarde te helpen maximaliseren en de manier van werken te verbeteren.</a:t>
            </a:r>
            <a:endParaRPr lang="nl-NL" sz="9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25295" y="1837558"/>
            <a:ext cx="3364988" cy="3000821"/>
          </a:xfrm>
          <a:prstGeom prst="rect">
            <a:avLst/>
          </a:prstGeom>
          <a:noFill/>
        </p:spPr>
        <p:txBody>
          <a:bodyPr wrap="square" rtlCol="0">
            <a:spAutoFit/>
          </a:bodyPr>
          <a:lstStyle/>
          <a:p>
            <a:pPr marL="228600" indent="-228600">
              <a:buFont typeface="+mj-lt"/>
              <a:buAutoNum type="arabicPeriod"/>
            </a:pPr>
            <a:r>
              <a:rPr lang="nl-NL" sz="900" dirty="0">
                <a:solidFill>
                  <a:schemeClr val="bg1"/>
                </a:solidFill>
                <a:latin typeface="Ubuntu Light" panose="020B0304030602030204" pitchFamily="34" charset="0"/>
              </a:rPr>
              <a:t>De Scrum Facilitator legt de vier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Areas</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KVAs</a:t>
            </a:r>
            <a:r>
              <a:rPr lang="nl-NL" sz="900" dirty="0">
                <a:solidFill>
                  <a:schemeClr val="bg1"/>
                </a:solidFill>
                <a:latin typeface="Ubuntu Light" panose="020B0304030602030204" pitchFamily="34" charset="0"/>
              </a:rPr>
              <a:t>) op een rij op de grond (</a:t>
            </a:r>
            <a:r>
              <a:rPr lang="nl-NL" sz="900" dirty="0" err="1">
                <a:solidFill>
                  <a:schemeClr val="bg1"/>
                </a:solidFill>
                <a:latin typeface="Ubuntu Light" panose="020B0304030602030204" pitchFamily="34" charset="0"/>
              </a:rPr>
              <a:t>Current</a:t>
            </a:r>
            <a:r>
              <a:rPr lang="nl-NL" sz="900" dirty="0">
                <a:solidFill>
                  <a:schemeClr val="bg1"/>
                </a:solidFill>
                <a:latin typeface="Ubuntu Light" panose="020B0304030602030204" pitchFamily="34" charset="0"/>
              </a:rPr>
              <a:t> Value, Time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Market, </a:t>
            </a:r>
            <a:r>
              <a:rPr lang="nl-NL" sz="900" dirty="0" err="1">
                <a:solidFill>
                  <a:schemeClr val="bg1"/>
                </a:solidFill>
                <a:latin typeface="Ubuntu Light" panose="020B0304030602030204" pitchFamily="34" charset="0"/>
              </a:rPr>
              <a:t>Ability</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Innovate</a:t>
            </a:r>
            <a:r>
              <a:rPr lang="nl-NL" sz="900" dirty="0">
                <a:solidFill>
                  <a:schemeClr val="bg1"/>
                </a:solidFill>
                <a:latin typeface="Ubuntu Light" panose="020B0304030602030204" pitchFamily="34" charset="0"/>
              </a:rPr>
              <a:t> en </a:t>
            </a:r>
            <a:r>
              <a:rPr lang="nl-NL" sz="900" dirty="0" err="1">
                <a:solidFill>
                  <a:schemeClr val="bg1"/>
                </a:solidFill>
                <a:latin typeface="Ubuntu Light" panose="020B0304030602030204" pitchFamily="34" charset="0"/>
              </a:rPr>
              <a:t>Unrealized</a:t>
            </a:r>
            <a:r>
              <a:rPr lang="nl-NL" sz="900" dirty="0">
                <a:solidFill>
                  <a:schemeClr val="bg1"/>
                </a:solidFill>
                <a:latin typeface="Ubuntu Light" panose="020B0304030602030204" pitchFamily="34" charset="0"/>
              </a:rPr>
              <a:t> Value). Licht elke KVA kort toe aan de deelnemers.</a:t>
            </a:r>
          </a:p>
          <a:p>
            <a:pPr marL="228600" indent="-228600">
              <a:buFont typeface="+mj-lt"/>
              <a:buAutoNum type="arabicPeriod"/>
            </a:pPr>
            <a:r>
              <a:rPr lang="nl-NL" sz="900" dirty="0">
                <a:solidFill>
                  <a:schemeClr val="bg1"/>
                </a:solidFill>
                <a:latin typeface="Ubuntu Light" panose="020B0304030602030204" pitchFamily="34" charset="0"/>
              </a:rPr>
              <a:t>Vorm twee groepen. Geef de ene groep de groene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Measures</a:t>
            </a:r>
            <a:r>
              <a:rPr lang="nl-NL" sz="900" dirty="0">
                <a:solidFill>
                  <a:schemeClr val="bg1"/>
                </a:solidFill>
                <a:latin typeface="Ubuntu Light" panose="020B0304030602030204" pitchFamily="34" charset="0"/>
              </a:rPr>
              <a:t>'-kaarten en de andere groep de overgebleven paarse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a:t>
            </a:r>
          </a:p>
          <a:p>
            <a:pPr marL="228600" indent="-228600">
              <a:buFont typeface="+mj-lt"/>
              <a:buAutoNum type="arabicPeriod"/>
            </a:pPr>
            <a:r>
              <a:rPr lang="nl-NL" sz="900" dirty="0">
                <a:solidFill>
                  <a:schemeClr val="bg1"/>
                </a:solidFill>
                <a:latin typeface="Ubuntu Light" panose="020B0304030602030204" pitchFamily="34" charset="0"/>
              </a:rPr>
              <a:t>Stap 1: Nodig de groepen uit om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bespreken en bij de juiste KVA te plaatsen.</a:t>
            </a:r>
          </a:p>
          <a:p>
            <a:pPr marL="228600" indent="-228600">
              <a:buFont typeface="+mj-lt"/>
              <a:buAutoNum type="arabicPeriod"/>
            </a:pPr>
            <a:r>
              <a:rPr lang="nl-NL" sz="900" dirty="0">
                <a:solidFill>
                  <a:schemeClr val="bg1"/>
                </a:solidFill>
                <a:latin typeface="Ubuntu Light" panose="020B0304030602030204" pitchFamily="34" charset="0"/>
              </a:rPr>
              <a:t>Stap 2: Nodig beide groepen uit om hun resultaat te bespreken en eventueel aan te passen. Zorg er voor dat de kaarten goed liggen voor je verder gaat.</a:t>
            </a:r>
          </a:p>
          <a:p>
            <a:pPr marL="228600" indent="-228600">
              <a:buFont typeface="+mj-lt"/>
              <a:buAutoNum type="arabicPeriod"/>
            </a:pPr>
            <a:r>
              <a:rPr lang="nl-NL" sz="900" dirty="0">
                <a:solidFill>
                  <a:schemeClr val="bg1"/>
                </a:solidFill>
                <a:latin typeface="Ubuntu Light" panose="020B0304030602030204" pitchFamily="34" charset="0"/>
              </a:rPr>
              <a:t>Stap 3: Nodig de deelnemers uit om individueel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bekijken, en er één te kiezen die er voor hen uit springt. (Hier mogen deelnemers ook een eigen KVM verzinnen).</a:t>
            </a:r>
          </a:p>
          <a:p>
            <a:pPr marL="228600" indent="-228600">
              <a:buFont typeface="+mj-lt"/>
              <a:buAutoNum type="arabicPeriod"/>
            </a:pPr>
            <a:r>
              <a:rPr lang="nl-NL" sz="900" dirty="0">
                <a:solidFill>
                  <a:schemeClr val="bg1"/>
                </a:solidFill>
                <a:latin typeface="Ubuntu Light" panose="020B0304030602030204" pitchFamily="34" charset="0"/>
              </a:rPr>
              <a:t>Stap 4: Nodig de deelnemers uit om in groepen van vier verder te gaan. Elke deelnemer vertelt waarom ze deze KVM kiezen, en werkt binnen het groepje samen hoe deze toe te passen. (Wanneer er zelf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verzonnen zijn, let dan extra goed op dat dit geen schijnwaarde meet, en bespreek eventuele valkuilen).</a:t>
            </a: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988318"/>
            <a:ext cx="2771468" cy="846386"/>
          </a:xfrm>
          <a:prstGeom prst="rect">
            <a:avLst/>
          </a:prstGeom>
          <a:noFill/>
        </p:spPr>
        <p:txBody>
          <a:bodyPr wrap="square" rtlCol="0">
            <a:spAutoFit/>
          </a:bodyPr>
          <a:lstStyle/>
          <a:p>
            <a:pPr algn="ctr"/>
            <a:r>
              <a:rPr lang="nl-NL" sz="700" dirty="0">
                <a:solidFill>
                  <a:schemeClr val="bg1"/>
                </a:solidFill>
                <a:latin typeface="Ubuntu Light" panose="020B0304030602030204" pitchFamily="34" charset="0"/>
              </a:rPr>
              <a:t>Leer meer over </a:t>
            </a:r>
            <a:r>
              <a:rPr lang="nl-NL" sz="700" dirty="0" err="1">
                <a:solidFill>
                  <a:schemeClr val="bg1"/>
                </a:solidFill>
                <a:latin typeface="Ubuntu Light" panose="020B0304030602030204" pitchFamily="34" charset="0"/>
              </a:rPr>
              <a:t>Evidence-Based</a:t>
            </a:r>
            <a:r>
              <a:rPr lang="nl-NL" sz="700" dirty="0">
                <a:solidFill>
                  <a:schemeClr val="bg1"/>
                </a:solidFill>
                <a:latin typeface="Ubuntu Light" panose="020B0304030602030204" pitchFamily="34" charset="0"/>
              </a:rPr>
              <a:t> Management (EBM) op </a:t>
            </a:r>
            <a:r>
              <a:rPr lang="nl-NL" sz="700" dirty="0">
                <a:solidFill>
                  <a:schemeClr val="bg1"/>
                </a:solidFill>
                <a:latin typeface="Ubuntu Light" panose="020B0304030602030204" pitchFamily="34" charset="0"/>
                <a:hlinkClick r:id="rId5"/>
              </a:rPr>
              <a:t>http://scrum.org/EBM</a:t>
            </a:r>
            <a:endParaRPr lang="nl-NL" sz="700" dirty="0">
              <a:solidFill>
                <a:schemeClr val="bg1"/>
              </a:solidFill>
              <a:latin typeface="Ubuntu Light" panose="020B0304030602030204" pitchFamily="34" charset="0"/>
            </a:endParaRPr>
          </a:p>
          <a:p>
            <a:pPr algn="ctr"/>
            <a:endParaRPr lang="nl-NL" sz="700" dirty="0">
              <a:solidFill>
                <a:schemeClr val="bg1"/>
              </a:solidFill>
              <a:latin typeface="Ubuntu Light" panose="020B0304030602030204" pitchFamily="34" charset="0"/>
            </a:endParaRPr>
          </a:p>
          <a:p>
            <a:pPr algn="ctr"/>
            <a:r>
              <a:rPr lang="nl-NL" sz="700" dirty="0">
                <a:solidFill>
                  <a:schemeClr val="bg1"/>
                </a:solidFill>
                <a:latin typeface="Ubuntu Light" panose="020B0304030602030204" pitchFamily="34" charset="0"/>
              </a:rPr>
              <a:t>Het Uitkomsten Meten spel (v2) is </a:t>
            </a:r>
            <a:r>
              <a:rPr lang="nl-NL" sz="700" dirty="0" err="1">
                <a:solidFill>
                  <a:schemeClr val="bg1"/>
                </a:solidFill>
                <a:latin typeface="Ubuntu Light" panose="020B0304030602030204" pitchFamily="34" charset="0"/>
              </a:rPr>
              <a:t>gelicenseerd</a:t>
            </a:r>
            <a:r>
              <a:rPr lang="nl-NL" sz="700" dirty="0">
                <a:solidFill>
                  <a:schemeClr val="bg1"/>
                </a:solidFill>
                <a:latin typeface="Ubuntu Light" panose="020B0304030602030204" pitchFamily="34" charset="0"/>
              </a:rPr>
              <a:t> onder  </a:t>
            </a:r>
          </a:p>
          <a:p>
            <a:pPr algn="ctr"/>
            <a:r>
              <a:rPr lang="nl-NL" sz="700" dirty="0">
                <a:solidFill>
                  <a:schemeClr val="bg1"/>
                </a:solidFill>
                <a:latin typeface="Ubuntu Light" panose="020B0304030602030204" pitchFamily="34" charset="0"/>
              </a:rPr>
              <a:t>CC BY-NC-SA 4.0</a:t>
            </a:r>
          </a:p>
          <a:p>
            <a:pPr algn="ctr"/>
            <a:r>
              <a:rPr lang="nl-NL" sz="700" dirty="0">
                <a:solidFill>
                  <a:schemeClr val="bg1"/>
                </a:solidFill>
                <a:latin typeface="Ubuntu Light" panose="020B0304030602030204" pitchFamily="34" charset="0"/>
              </a:rPr>
              <a:t>Door Scrum Facilitators</a:t>
            </a:r>
          </a:p>
          <a:p>
            <a:pPr algn="ctr"/>
            <a:r>
              <a:rPr lang="nl-NL" sz="700" dirty="0">
                <a:solidFill>
                  <a:schemeClr val="bg1"/>
                </a:solidFill>
                <a:latin typeface="Ubuntu Light" panose="020B0304030602030204" pitchFamily="34" charset="0"/>
              </a:rPr>
              <a:t>Gebaseerd op de Nederlandse vertaling van de EBM gids 2020</a:t>
            </a:r>
          </a:p>
        </p:txBody>
      </p:sp>
      <p:sp>
        <p:nvSpPr>
          <p:cNvPr id="19" name="TextBox 18">
            <a:extLst>
              <a:ext uri="{FF2B5EF4-FFF2-40B4-BE49-F238E27FC236}">
                <a16:creationId xmlns:a16="http://schemas.microsoft.com/office/drawing/2014/main" id="{595EE125-EFCC-F14F-8498-A6CD8EEF0F59}"/>
              </a:ext>
            </a:extLst>
          </p:cNvPr>
          <p:cNvSpPr txBox="1"/>
          <p:nvPr/>
        </p:nvSpPr>
        <p:spPr>
          <a:xfrm>
            <a:off x="104200" y="161565"/>
            <a:ext cx="3572360" cy="661720"/>
          </a:xfrm>
          <a:prstGeom prst="rect">
            <a:avLst/>
          </a:prstGeom>
          <a:noFill/>
        </p:spPr>
        <p:txBody>
          <a:bodyPr wrap="square" rtlCol="0">
            <a:spAutoFit/>
          </a:bodyPr>
          <a:lstStyle/>
          <a:p>
            <a:pPr algn="ctr"/>
            <a:r>
              <a:rPr lang="nl-NL" sz="3700" b="1" spc="100" dirty="0">
                <a:latin typeface="Marvel" pitchFamily="2" charset="0"/>
              </a:rPr>
              <a:t>FACILITEER HET SPEL</a:t>
            </a: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Stabilization </a:t>
              </a:r>
            </a:p>
            <a:p>
              <a:pPr algn="ctr"/>
              <a:r>
                <a:rPr lang="en-NL" sz="5000" b="1">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Market</a:t>
              </a:r>
            </a:p>
            <a:p>
              <a:pPr algn="ctr"/>
              <a:r>
                <a:rPr lang="en-NL" sz="5000" b="1">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a:p>
        </p:txBody>
      </p:sp>
      <p:sp>
        <p:nvSpPr>
          <p:cNvPr id="15" name="Rectangle 14">
            <a:extLst>
              <a:ext uri="{FF2B5EF4-FFF2-40B4-BE49-F238E27FC236}">
                <a16:creationId xmlns:a16="http://schemas.microsoft.com/office/drawing/2014/main" id="{F07C9767-773C-644A-A638-0001139EE025}"/>
              </a:ext>
            </a:extLst>
          </p:cNvPr>
          <p:cNvSpPr/>
          <p:nvPr/>
        </p:nvSpPr>
        <p:spPr>
          <a:xfrm>
            <a:off x="610572"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668192" y="1925161"/>
            <a:ext cx="6227799" cy="1477328"/>
          </a:xfrm>
          <a:prstGeom prst="rect">
            <a:avLst/>
          </a:prstGeom>
          <a:noFill/>
        </p:spPr>
        <p:txBody>
          <a:bodyPr wrap="square" rtlCol="0">
            <a:spAutoFit/>
          </a:bodyPr>
          <a:lstStyle/>
          <a:p>
            <a:pPr algn="ctr"/>
            <a:r>
              <a:rPr lang="en-NL" sz="9000" spc="100" dirty="0">
                <a:latin typeface="Marvel" pitchFamily="2" charset="0"/>
              </a:rPr>
              <a:t>CU</a:t>
            </a:r>
            <a:r>
              <a:rPr lang="en-NL" sz="9000" spc="600" dirty="0">
                <a:latin typeface="Marvel" pitchFamily="2" charset="0"/>
              </a:rPr>
              <a:t>RR</a:t>
            </a:r>
            <a:r>
              <a:rPr lang="en-NL" sz="9000" spc="100" dirty="0">
                <a:latin typeface="Marvel" pitchFamily="2" charset="0"/>
              </a:rPr>
              <a:t>ENT V</a:t>
            </a:r>
            <a:r>
              <a:rPr lang="en-NL" sz="9000" spc="300" dirty="0">
                <a:latin typeface="Marvel" pitchFamily="2" charset="0"/>
              </a:rPr>
              <a:t>A</a:t>
            </a:r>
            <a:r>
              <a:rPr lang="en-NL" sz="9000" spc="100" dirty="0">
                <a:latin typeface="Marvel" pitchFamily="2" charset="0"/>
              </a:rPr>
              <a:t>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1825927" y="3029919"/>
            <a:ext cx="3983783" cy="246221"/>
          </a:xfrm>
          <a:prstGeom prst="rect">
            <a:avLst/>
          </a:prstGeom>
          <a:noFill/>
        </p:spPr>
        <p:txBody>
          <a:bodyPr wrap="none" rtlCol="0">
            <a:spAutoFit/>
          </a:bodyPr>
          <a:lstStyle/>
          <a:p>
            <a:pPr algn="ctr"/>
            <a:r>
              <a:rPr lang="en-GB" sz="1000" dirty="0" err="1">
                <a:solidFill>
                  <a:schemeClr val="bg1">
                    <a:lumMod val="50000"/>
                  </a:schemeClr>
                </a:solidFill>
                <a:latin typeface="Ubuntu" panose="020B0504030602030204" pitchFamily="34" charset="0"/>
              </a:rPr>
              <a:t>Huidige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Waarde</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waarde</a:t>
            </a:r>
            <a:r>
              <a:rPr lang="en-GB" sz="1000" dirty="0">
                <a:solidFill>
                  <a:schemeClr val="bg1">
                    <a:lumMod val="50000"/>
                  </a:schemeClr>
                </a:solidFill>
                <a:latin typeface="Ubuntu" panose="020B0504030602030204" pitchFamily="34" charset="0"/>
              </a:rPr>
              <a:t> die het product op </a:t>
            </a:r>
            <a:r>
              <a:rPr lang="en-GB" sz="1000" dirty="0" err="1">
                <a:solidFill>
                  <a:schemeClr val="bg1">
                    <a:lumMod val="50000"/>
                  </a:schemeClr>
                </a:solidFill>
                <a:latin typeface="Ubuntu" panose="020B0504030602030204" pitchFamily="34" charset="0"/>
              </a:rPr>
              <a:t>dit</a:t>
            </a:r>
            <a:r>
              <a:rPr lang="en-GB" sz="1000" dirty="0">
                <a:solidFill>
                  <a:schemeClr val="bg1">
                    <a:lumMod val="50000"/>
                  </a:schemeClr>
                </a:solidFill>
                <a:latin typeface="Ubuntu" panose="020B0504030602030204" pitchFamily="34" charset="0"/>
              </a:rPr>
              <a:t> moment </a:t>
            </a:r>
            <a:r>
              <a:rPr lang="en-GB" sz="1000" dirty="0" err="1">
                <a:solidFill>
                  <a:schemeClr val="bg1">
                    <a:lumMod val="50000"/>
                  </a:schemeClr>
                </a:solidFill>
                <a:latin typeface="Ubuntu" panose="020B0504030602030204" pitchFamily="34" charset="0"/>
              </a:rPr>
              <a:t>levert</a:t>
            </a:r>
            <a:endParaRPr lang="en-NL" sz="1000" dirty="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Revenue </a:t>
              </a:r>
            </a:p>
            <a:p>
              <a:pPr algn="ctr"/>
              <a:r>
                <a:rPr lang="en-NL" sz="5000" b="1">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Mean Time </a:t>
              </a:r>
            </a:p>
            <a:p>
              <a:pPr algn="ctr"/>
              <a:r>
                <a:rPr lang="en-NL" sz="5000" b="1">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Innovation</a:t>
              </a:r>
            </a:p>
            <a:p>
              <a:pPr algn="ctr"/>
              <a:r>
                <a:rPr lang="en-NL" sz="5000" b="1">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On-Product</a:t>
              </a:r>
            </a:p>
            <a:p>
              <a:pPr algn="ctr"/>
              <a:r>
                <a:rPr lang="en-NL" sz="5000" b="1">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Technical</a:t>
              </a:r>
            </a:p>
            <a:p>
              <a:pPr algn="ctr"/>
              <a:r>
                <a:rPr lang="en-NL" sz="5000" b="1">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 name="Rectangle 4">
            <a:extLst>
              <a:ext uri="{FF2B5EF4-FFF2-40B4-BE49-F238E27FC236}">
                <a16:creationId xmlns:a16="http://schemas.microsoft.com/office/drawing/2014/main" id="{1F46A24F-F843-6F43-B798-8E0A66AEBE9A}"/>
              </a:ext>
            </a:extLst>
          </p:cNvPr>
          <p:cNvSpPr/>
          <p:nvPr/>
        </p:nvSpPr>
        <p:spPr>
          <a:xfrm>
            <a:off x="616593" y="649001"/>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616593" y="1964111"/>
            <a:ext cx="6326488" cy="1323439"/>
          </a:xfrm>
          <a:prstGeom prst="rect">
            <a:avLst/>
          </a:prstGeom>
          <a:noFill/>
        </p:spPr>
        <p:txBody>
          <a:bodyPr wrap="square" rtlCol="0">
            <a:spAutoFit/>
          </a:bodyPr>
          <a:lstStyle/>
          <a:p>
            <a:pPr algn="ctr"/>
            <a:r>
              <a:rPr lang="en-NL" sz="8000" spc="100" dirty="0">
                <a:latin typeface="Marvel" pitchFamily="2" charset="0"/>
              </a:rPr>
              <a:t>UN</a:t>
            </a:r>
            <a:r>
              <a:rPr lang="en-NL" sz="8000" spc="400" dirty="0">
                <a:latin typeface="Marvel" pitchFamily="2" charset="0"/>
              </a:rPr>
              <a:t>R</a:t>
            </a:r>
            <a:r>
              <a:rPr lang="en-NL" sz="8000" dirty="0">
                <a:latin typeface="Marvel" pitchFamily="2" charset="0"/>
              </a:rPr>
              <a:t>E</a:t>
            </a:r>
            <a:r>
              <a:rPr lang="en-NL" sz="8000" spc="100" dirty="0">
                <a:latin typeface="Marvel" pitchFamily="2" charset="0"/>
              </a:rPr>
              <a:t>ALIZED </a:t>
            </a:r>
            <a:r>
              <a:rPr lang="en-NL" sz="8000" spc="-150" dirty="0">
                <a:latin typeface="Marvel" pitchFamily="2" charset="0"/>
              </a:rPr>
              <a:t>V</a:t>
            </a:r>
            <a:r>
              <a:rPr lang="en-NL" sz="8000" spc="100" dirty="0">
                <a:latin typeface="Marvel" pitchFamily="2" charset="0"/>
              </a:rPr>
              <a:t>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038385" y="2992265"/>
            <a:ext cx="5478651" cy="400110"/>
          </a:xfrm>
          <a:prstGeom prst="rect">
            <a:avLst/>
          </a:prstGeom>
          <a:noFill/>
        </p:spPr>
        <p:txBody>
          <a:bodyPr wrap="square" rtlCol="0">
            <a:spAutoFit/>
          </a:bodyPr>
          <a:lstStyle/>
          <a:p>
            <a:pPr algn="ctr"/>
            <a:r>
              <a:rPr lang="en-GB" sz="1000" dirty="0" err="1">
                <a:solidFill>
                  <a:schemeClr val="bg1">
                    <a:lumMod val="50000"/>
                  </a:schemeClr>
                </a:solidFill>
                <a:latin typeface="Ubuntu" panose="020B0504030602030204" pitchFamily="34" charset="0"/>
              </a:rPr>
              <a:t>Nog</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niet</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gerealiseerde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Waarde</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potentiële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toekomstige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waarde</a:t>
            </a:r>
            <a:r>
              <a:rPr lang="en-GB" sz="1000" dirty="0">
                <a:solidFill>
                  <a:schemeClr val="bg1">
                    <a:lumMod val="50000"/>
                  </a:schemeClr>
                </a:solidFill>
                <a:latin typeface="Ubuntu" panose="020B0504030602030204" pitchFamily="34" charset="0"/>
              </a:rPr>
              <a:t> die </a:t>
            </a:r>
            <a:r>
              <a:rPr lang="en-GB" sz="1000" dirty="0" err="1">
                <a:solidFill>
                  <a:schemeClr val="bg1">
                    <a:lumMod val="50000"/>
                  </a:schemeClr>
                </a:solidFill>
                <a:latin typeface="Ubuntu" panose="020B0504030602030204" pitchFamily="34" charset="0"/>
              </a:rPr>
              <a:t>behaald</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kan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worden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wanneer</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organisatie</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behoeftes</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vervult</a:t>
            </a:r>
            <a:r>
              <a:rPr lang="en-GB" sz="1000" dirty="0">
                <a:solidFill>
                  <a:schemeClr val="bg1">
                    <a:lumMod val="50000"/>
                  </a:schemeClr>
                </a:solidFill>
                <a:latin typeface="Ubuntu" panose="020B0504030602030204" pitchFamily="34" charset="0"/>
              </a:rPr>
              <a:t> van alle </a:t>
            </a:r>
            <a:r>
              <a:rPr lang="en-GB" sz="1000" dirty="0" err="1">
                <a:solidFill>
                  <a:schemeClr val="bg1">
                    <a:lumMod val="50000"/>
                  </a:schemeClr>
                </a:solidFill>
                <a:latin typeface="Ubuntu" panose="020B0504030602030204" pitchFamily="34" charset="0"/>
              </a:rPr>
              <a:t>potentiële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klanten</a:t>
            </a:r>
            <a:r>
              <a:rPr lang="en-GB" sz="1000" dirty="0">
                <a:solidFill>
                  <a:schemeClr val="bg1">
                    <a:lumMod val="50000"/>
                  </a:schemeClr>
                </a:solidFill>
                <a:latin typeface="Ubuntu" panose="020B0504030602030204" pitchFamily="34" charset="0"/>
              </a:rPr>
              <a:t> of </a:t>
            </a:r>
            <a:r>
              <a:rPr lang="en-GB" sz="1000" dirty="0" err="1">
                <a:solidFill>
                  <a:schemeClr val="bg1">
                    <a:lumMod val="50000"/>
                  </a:schemeClr>
                </a:solidFill>
                <a:latin typeface="Ubuntu" panose="020B0504030602030204" pitchFamily="34" charset="0"/>
              </a:rPr>
              <a:t>gebruikers</a:t>
            </a:r>
            <a:endParaRPr lang="en-NL" sz="1000" dirty="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 Spent </a:t>
              </a:r>
            </a:p>
            <a:p>
              <a:pPr algn="ctr"/>
              <a:r>
                <a:rPr lang="en-NL" sz="5000" b="1">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848217"/>
            <a:ext cx="6900243" cy="1631216"/>
          </a:xfrm>
          <a:prstGeom prst="rect">
            <a:avLst/>
          </a:prstGeom>
          <a:noFill/>
        </p:spPr>
        <p:txBody>
          <a:bodyPr wrap="square" rtlCol="0">
            <a:spAutoFit/>
          </a:bodyPr>
          <a:lstStyle/>
          <a:p>
            <a:pPr algn="ctr"/>
            <a:r>
              <a:rPr lang="en-NL" sz="5000" b="1">
                <a:latin typeface="Ubuntu" panose="020B0504030602030204" pitchFamily="34" charset="0"/>
              </a:rPr>
              <a:t>Meet geen Output; Meet de Uitkomst</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Het gaat niet om de metingen, maar om de inzichten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a:latin typeface="Ubuntu" panose="020B0504030602030204" pitchFamily="34" charset="0"/>
              </a:rPr>
              <a:t>Leer meer over</a:t>
            </a:r>
            <a:endParaRPr lang="en-NL" sz="5000" b="1">
              <a:latin typeface="Ubuntu" panose="020B0504030602030204" pitchFamily="34" charset="0"/>
            </a:endParaRPr>
          </a:p>
          <a:p>
            <a:pPr algn="ctr"/>
            <a:r>
              <a:rPr lang="en-NL" sz="5000" b="1">
                <a:latin typeface="Ubuntu" panose="020B0504030602030204" pitchFamily="34" charset="0"/>
              </a:rPr>
              <a:t>Evidence Based Management </a:t>
            </a:r>
            <a:r>
              <a:rPr lang="en-NL" sz="5000">
                <a:latin typeface="Ubuntu" panose="020B0504030602030204" pitchFamily="34" charset="0"/>
              </a:rPr>
              <a:t>op</a:t>
            </a:r>
          </a:p>
          <a:p>
            <a:pPr algn="ctr"/>
            <a:r>
              <a:rPr lang="en-NL"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a:latin typeface="Ubuntu" panose="020B0504030602030204" pitchFamily="34" charset="0"/>
              </a:rPr>
              <a:t>EBM suggested cheat sheet</a:t>
            </a:r>
            <a:endParaRPr lang="en-NL" sz="200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16592" y="629684"/>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644267" y="1964111"/>
            <a:ext cx="6298813" cy="1323439"/>
          </a:xfrm>
          <a:prstGeom prst="rect">
            <a:avLst/>
          </a:prstGeom>
          <a:noFill/>
        </p:spPr>
        <p:txBody>
          <a:bodyPr wrap="square" rtlCol="0">
            <a:spAutoFit/>
          </a:bodyPr>
          <a:lstStyle/>
          <a:p>
            <a:pPr algn="ctr"/>
            <a:r>
              <a:rPr lang="en-NL" sz="8000" dirty="0">
                <a:latin typeface="Marvel" pitchFamily="2" charset="0"/>
              </a:rPr>
              <a:t>T</a:t>
            </a:r>
            <a:r>
              <a:rPr lang="en-NL" sz="8000" spc="100" dirty="0">
                <a:latin typeface="Marvel" pitchFamily="2" charset="0"/>
              </a:rPr>
              <a:t>IME </a:t>
            </a:r>
            <a:r>
              <a:rPr lang="en-NL" sz="8000" spc="-150" dirty="0">
                <a:latin typeface="Marvel" pitchFamily="2" charset="0"/>
              </a:rPr>
              <a:t>T</a:t>
            </a:r>
            <a:r>
              <a:rPr lang="en-NL" sz="8000" spc="100" dirty="0">
                <a:latin typeface="Marvel" pitchFamily="2" charset="0"/>
              </a:rPr>
              <a:t>O M</a:t>
            </a:r>
            <a:r>
              <a:rPr lang="en-NL" sz="8000" spc="300" dirty="0">
                <a:latin typeface="Marvel" pitchFamily="2" charset="0"/>
              </a:rPr>
              <a:t>A</a:t>
            </a:r>
            <a:r>
              <a:rPr lang="en-NL" sz="8000" spc="600" dirty="0">
                <a:latin typeface="Marvel" pitchFamily="2" charset="0"/>
              </a:rPr>
              <a:t>R</a:t>
            </a:r>
            <a:r>
              <a:rPr lang="en-NL" sz="8000" spc="100" dirty="0">
                <a:latin typeface="Marvel" pitchFamily="2" charset="0"/>
              </a:rPr>
              <a:t>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54624" y="2983424"/>
            <a:ext cx="5277173" cy="400110"/>
          </a:xfrm>
          <a:prstGeom prst="rect">
            <a:avLst/>
          </a:prstGeom>
          <a:noFill/>
        </p:spPr>
        <p:txBody>
          <a:bodyPr wrap="square" rtlCol="0">
            <a:spAutoFit/>
          </a:bodyPr>
          <a:lstStyle/>
          <a:p>
            <a:pPr algn="ctr"/>
            <a:r>
              <a:rPr lang="en-GB" sz="1000" dirty="0" err="1">
                <a:solidFill>
                  <a:schemeClr val="bg1">
                    <a:lumMod val="50000"/>
                  </a:schemeClr>
                </a:solidFill>
                <a:latin typeface="Ubuntu" panose="020B0504030602030204" pitchFamily="34" charset="0"/>
              </a:rPr>
              <a:t>Tijd</a:t>
            </a:r>
            <a:r>
              <a:rPr lang="en-GB" sz="1000" dirty="0">
                <a:solidFill>
                  <a:schemeClr val="bg1">
                    <a:lumMod val="50000"/>
                  </a:schemeClr>
                </a:solidFill>
                <a:latin typeface="Ubuntu" panose="020B0504030602030204" pitchFamily="34" charset="0"/>
              </a:rPr>
              <a:t>-tot-</a:t>
            </a:r>
            <a:r>
              <a:rPr lang="en-GB" sz="1000" dirty="0" err="1">
                <a:solidFill>
                  <a:schemeClr val="bg1">
                    <a:lumMod val="50000"/>
                  </a:schemeClr>
                </a:solidFill>
                <a:latin typeface="Ubuntu" panose="020B0504030602030204" pitchFamily="34" charset="0"/>
              </a:rPr>
              <a:t>aan</a:t>
            </a:r>
            <a:r>
              <a:rPr lang="en-GB" sz="1000" dirty="0">
                <a:solidFill>
                  <a:schemeClr val="bg1">
                    <a:lumMod val="50000"/>
                  </a:schemeClr>
                </a:solidFill>
                <a:latin typeface="Ubuntu" panose="020B0504030602030204" pitchFamily="34" charset="0"/>
              </a:rPr>
              <a:t>-de-</a:t>
            </a:r>
            <a:r>
              <a:rPr lang="en-GB" sz="1000" dirty="0" err="1">
                <a:solidFill>
                  <a:schemeClr val="bg1">
                    <a:lumMod val="50000"/>
                  </a:schemeClr>
                </a:solidFill>
                <a:latin typeface="Ubuntu" panose="020B0504030602030204" pitchFamily="34" charset="0"/>
              </a:rPr>
              <a:t>markt</a:t>
            </a:r>
            <a:r>
              <a:rPr lang="en-GB" sz="1000" dirty="0">
                <a:solidFill>
                  <a:schemeClr val="bg1">
                    <a:lumMod val="50000"/>
                  </a:schemeClr>
                </a:solidFill>
                <a:latin typeface="Ubuntu" panose="020B0504030602030204" pitchFamily="34" charset="0"/>
              </a:rPr>
              <a:t>: Het </a:t>
            </a:r>
            <a:r>
              <a:rPr lang="en-GB" sz="1000" dirty="0" err="1">
                <a:solidFill>
                  <a:schemeClr val="bg1">
                    <a:lumMod val="50000"/>
                  </a:schemeClr>
                </a:solidFill>
                <a:latin typeface="Ubuntu" panose="020B0504030602030204" pitchFamily="34" charset="0"/>
              </a:rPr>
              <a:t>vermogen</a:t>
            </a:r>
            <a:r>
              <a:rPr lang="en-GB" sz="1000" dirty="0">
                <a:solidFill>
                  <a:schemeClr val="bg1">
                    <a:lumMod val="50000"/>
                  </a:schemeClr>
                </a:solidFill>
                <a:latin typeface="Ubuntu" panose="020B0504030602030204" pitchFamily="34" charset="0"/>
              </a:rPr>
              <a:t> van de </a:t>
            </a:r>
            <a:r>
              <a:rPr lang="en-GB" sz="1000" dirty="0" err="1">
                <a:solidFill>
                  <a:schemeClr val="bg1">
                    <a:lumMod val="50000"/>
                  </a:schemeClr>
                </a:solidFill>
                <a:latin typeface="Ubuntu" panose="020B0504030602030204" pitchFamily="34" charset="0"/>
              </a:rPr>
              <a:t>organisatie</a:t>
            </a:r>
            <a:r>
              <a:rPr lang="en-GB" sz="1000" dirty="0">
                <a:solidFill>
                  <a:schemeClr val="bg1">
                    <a:lumMod val="50000"/>
                  </a:schemeClr>
                </a:solidFill>
                <a:latin typeface="Ubuntu" panose="020B0504030602030204" pitchFamily="34" charset="0"/>
              </a:rPr>
              <a:t> om </a:t>
            </a:r>
            <a:r>
              <a:rPr lang="en-GB" sz="1000" dirty="0" err="1">
                <a:solidFill>
                  <a:schemeClr val="bg1">
                    <a:lumMod val="50000"/>
                  </a:schemeClr>
                </a:solidFill>
                <a:latin typeface="Ubuntu" panose="020B0504030602030204" pitchFamily="34" charset="0"/>
              </a:rPr>
              <a:t>snel</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nieuwe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mogelijkheden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diensten</a:t>
            </a:r>
            <a:r>
              <a:rPr lang="en-GB" sz="1000" dirty="0">
                <a:solidFill>
                  <a:schemeClr val="bg1">
                    <a:lumMod val="50000"/>
                  </a:schemeClr>
                </a:solidFill>
                <a:latin typeface="Ubuntu" panose="020B0504030602030204" pitchFamily="34" charset="0"/>
              </a:rPr>
              <a:t> of </a:t>
            </a:r>
            <a:r>
              <a:rPr lang="en-GB" sz="1000" dirty="0" err="1">
                <a:solidFill>
                  <a:schemeClr val="bg1">
                    <a:lumMod val="50000"/>
                  </a:schemeClr>
                </a:solidFill>
                <a:latin typeface="Ubuntu" panose="020B0504030602030204" pitchFamily="34" charset="0"/>
              </a:rPr>
              <a:t>producten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te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leveren</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16592" y="590871"/>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1298597" y="1484380"/>
            <a:ext cx="4962476" cy="2254955"/>
            <a:chOff x="1305236" y="1600615"/>
            <a:chExt cx="6770540" cy="2254955"/>
          </a:xfrm>
        </p:grpSpPr>
        <p:sp>
          <p:nvSpPr>
            <p:cNvPr id="14" name="TextBox 13">
              <a:extLst>
                <a:ext uri="{FF2B5EF4-FFF2-40B4-BE49-F238E27FC236}">
                  <a16:creationId xmlns:a16="http://schemas.microsoft.com/office/drawing/2014/main" id="{89D91C47-04B8-0743-AE33-CB32FB353B50}"/>
                </a:ext>
              </a:extLst>
            </p:cNvPr>
            <p:cNvSpPr txBox="1"/>
            <p:nvPr/>
          </p:nvSpPr>
          <p:spPr>
            <a:xfrm>
              <a:off x="1305236" y="1600615"/>
              <a:ext cx="6770540" cy="1323439"/>
            </a:xfrm>
            <a:prstGeom prst="rect">
              <a:avLst/>
            </a:prstGeom>
            <a:noFill/>
          </p:spPr>
          <p:txBody>
            <a:bodyPr wrap="square" rtlCol="0">
              <a:spAutoFit/>
            </a:bodyPr>
            <a:lstStyle/>
            <a:p>
              <a:pPr algn="ctr"/>
              <a:r>
                <a:rPr lang="en-NL" sz="8000" spc="300" dirty="0">
                  <a:latin typeface="Marvel" pitchFamily="2" charset="0"/>
                </a:rPr>
                <a:t>A</a:t>
              </a:r>
              <a:r>
                <a:rPr lang="en-NL" sz="8000" spc="100" dirty="0">
                  <a:latin typeface="Marvel" pitchFamily="2" charset="0"/>
                </a:rPr>
                <a:t>BIL</a:t>
              </a:r>
              <a:r>
                <a:rPr lang="en-NL" sz="8000" dirty="0">
                  <a:latin typeface="Marvel" pitchFamily="2" charset="0"/>
                </a:rPr>
                <a:t>IT</a:t>
              </a:r>
              <a:r>
                <a:rPr lang="en-NL" sz="8000" spc="100" dirty="0">
                  <a:latin typeface="Marvel" pitchFamily="2" charset="0"/>
                </a:rPr>
                <a:t>Y </a:t>
              </a:r>
              <a:r>
                <a:rPr lang="en-NL" sz="8000" spc="-150" dirty="0">
                  <a:latin typeface="Marvel" pitchFamily="2" charset="0"/>
                </a:rPr>
                <a:t>T</a:t>
              </a:r>
              <a:r>
                <a:rPr lang="en-NL" sz="8000" spc="100" dirty="0">
                  <a:latin typeface="Marvel" pitchFamily="2" charset="0"/>
                </a:rPr>
                <a: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1305236" y="2462390"/>
              <a:ext cx="6770540" cy="1323439"/>
            </a:xfrm>
            <a:prstGeom prst="rect">
              <a:avLst/>
            </a:prstGeom>
            <a:noFill/>
          </p:spPr>
          <p:txBody>
            <a:bodyPr wrap="square" rtlCol="0">
              <a:spAutoFit/>
            </a:bodyPr>
            <a:lstStyle/>
            <a:p>
              <a:pPr algn="ctr"/>
              <a:r>
                <a:rPr lang="en-NL" sz="8000" spc="100" dirty="0">
                  <a:latin typeface="Marvel" pitchFamily="2" charset="0"/>
                </a:rPr>
                <a:t>INN</a:t>
              </a:r>
              <a:r>
                <a:rPr lang="en-NL" sz="8000" spc="-150" dirty="0">
                  <a:latin typeface="Marvel" pitchFamily="2" charset="0"/>
                </a:rPr>
                <a:t>OVAT</a:t>
              </a:r>
              <a:r>
                <a:rPr lang="en-NL" sz="8000" spc="100" dirty="0">
                  <a:latin typeface="Marvel" pitchFamily="2" charset="0"/>
                </a:rPr>
                <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552851" y="3455460"/>
              <a:ext cx="6522923" cy="400110"/>
            </a:xfrm>
            <a:prstGeom prst="rect">
              <a:avLst/>
            </a:prstGeom>
            <a:noFill/>
          </p:spPr>
          <p:txBody>
            <a:bodyPr wrap="square" rtlCol="0">
              <a:spAutoFit/>
            </a:bodyPr>
            <a:lstStyle/>
            <a:p>
              <a:pPr algn="ctr"/>
              <a:r>
                <a:rPr lang="en-GB" sz="1000" dirty="0" err="1">
                  <a:solidFill>
                    <a:schemeClr val="bg1">
                      <a:lumMod val="50000"/>
                    </a:schemeClr>
                  </a:solidFill>
                  <a:latin typeface="Ubuntu" panose="020B0504030602030204" pitchFamily="34" charset="0"/>
                </a:rPr>
                <a:t>Innovatiekracht</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effectiviteit</a:t>
              </a:r>
              <a:r>
                <a:rPr lang="en-GB" sz="1000" dirty="0">
                  <a:solidFill>
                    <a:schemeClr val="bg1">
                      <a:lumMod val="50000"/>
                    </a:schemeClr>
                  </a:solidFill>
                  <a:latin typeface="Ubuntu" panose="020B0504030602030204" pitchFamily="34" charset="0"/>
                </a:rPr>
                <a:t> van </a:t>
              </a:r>
              <a:r>
                <a:rPr lang="en-GB" sz="1000" dirty="0" err="1">
                  <a:solidFill>
                    <a:schemeClr val="bg1">
                      <a:lumMod val="50000"/>
                    </a:schemeClr>
                  </a:solidFill>
                  <a:latin typeface="Ubuntu" panose="020B0504030602030204" pitchFamily="34" charset="0"/>
                </a:rPr>
                <a:t>een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organisatie</a:t>
              </a:r>
              <a:r>
                <a:rPr lang="en-GB" sz="1000" dirty="0">
                  <a:solidFill>
                    <a:schemeClr val="bg1">
                      <a:lumMod val="50000"/>
                    </a:schemeClr>
                  </a:solidFill>
                  <a:latin typeface="Ubuntu" panose="020B0504030602030204" pitchFamily="34" charset="0"/>
                </a:rPr>
                <a:t> om </a:t>
              </a:r>
              <a:r>
                <a:rPr lang="en-GB" sz="1000" dirty="0" err="1">
                  <a:solidFill>
                    <a:schemeClr val="bg1">
                      <a:lumMod val="50000"/>
                    </a:schemeClr>
                  </a:solidFill>
                  <a:latin typeface="Ubuntu" panose="020B0504030602030204" pitchFamily="34" charset="0"/>
                </a:rPr>
                <a:t>nieuwe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mogelijkheden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te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leveren</a:t>
              </a:r>
              <a:r>
                <a:rPr lang="en-GB" sz="1000" dirty="0">
                  <a:solidFill>
                    <a:schemeClr val="bg1">
                      <a:lumMod val="50000"/>
                    </a:schemeClr>
                  </a:solidFill>
                  <a:latin typeface="Ubuntu" panose="020B0504030602030204" pitchFamily="34" charset="0"/>
                </a:rPr>
                <a:t> die </a:t>
              </a:r>
              <a:r>
                <a:rPr lang="en-GB" sz="1000" dirty="0" err="1">
                  <a:solidFill>
                    <a:schemeClr val="bg1">
                      <a:lumMod val="50000"/>
                    </a:schemeClr>
                  </a:solidFill>
                  <a:latin typeface="Ubuntu" panose="020B0504030602030204" pitchFamily="34" charset="0"/>
                </a:rPr>
                <a:t>beter</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aan</a:t>
              </a:r>
              <a:r>
                <a:rPr lang="en-GB" sz="1000" dirty="0">
                  <a:solidFill>
                    <a:schemeClr val="bg1">
                      <a:lumMod val="50000"/>
                    </a:schemeClr>
                  </a:solidFill>
                  <a:latin typeface="Ubuntu" panose="020B0504030602030204" pitchFamily="34" charset="0"/>
                </a:rPr>
                <a:t> de </a:t>
              </a:r>
              <a:r>
                <a:rPr lang="en-GB" sz="1000" dirty="0" err="1">
                  <a:solidFill>
                    <a:schemeClr val="bg1">
                      <a:lumMod val="50000"/>
                    </a:schemeClr>
                  </a:solidFill>
                  <a:latin typeface="Ubuntu" panose="020B0504030602030204" pitchFamily="34" charset="0"/>
                </a:rPr>
                <a:t>behoefte</a:t>
              </a:r>
              <a:r>
                <a:rPr lang="en-GB" sz="1000" dirty="0">
                  <a:solidFill>
                    <a:schemeClr val="bg1">
                      <a:lumMod val="50000"/>
                    </a:schemeClr>
                  </a:solidFill>
                  <a:latin typeface="Ubuntu" panose="020B0504030602030204" pitchFamily="34" charset="0"/>
                </a:rPr>
                <a:t> van </a:t>
              </a:r>
              <a:r>
                <a:rPr lang="en-GB" sz="1000" dirty="0" err="1">
                  <a:solidFill>
                    <a:schemeClr val="bg1">
                      <a:lumMod val="50000"/>
                    </a:schemeClr>
                  </a:solidFill>
                  <a:latin typeface="Ubuntu" panose="020B0504030602030204" pitchFamily="34" charset="0"/>
                </a:rPr>
                <a:t>een</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klant</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voldoen</a:t>
              </a:r>
              <a:endParaRPr lang="en-NL" sz="1000" dirty="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236</TotalTime>
  <Words>654</Words>
  <Application>Microsoft Macintosh PowerPoint</Application>
  <PresentationFormat>Custom</PresentationFormat>
  <Paragraphs>78</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Ubuntu Light</vt:lpstr>
      <vt:lpstr>Ubuntu</vt:lpstr>
      <vt:lpstr>Calibri Light</vt:lpstr>
      <vt:lpstr>Marvel</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253</cp:revision>
  <dcterms:created xsi:type="dcterms:W3CDTF">2020-03-02T18:23:14Z</dcterms:created>
  <dcterms:modified xsi:type="dcterms:W3CDTF">2021-02-10T14:23:53Z</dcterms:modified>
</cp:coreProperties>
</file>

<file path=docProps/thumbnail.jpeg>
</file>